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Lato" panose="02020500000000000000" charset="0"/>
      <p:regular r:id="rId40"/>
      <p:bold r:id="rId41"/>
      <p:italic r:id="rId42"/>
      <p:boldItalic r:id="rId43"/>
    </p:embeddedFont>
    <p:embeddedFont>
      <p:font typeface="Raleway" panose="02020500000000000000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C65E44-B90C-4DF9-8D91-01EEFF5D1A93}">
  <a:tblStyle styleId="{C1C65E44-B90C-4DF9-8D91-01EEFF5D1A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50" autoAdjust="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afternoon everybody, today I will be presenting our project fAshIon, a personal shopper that gives you explainable recommendations.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c521873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c521873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(8m-8m30s)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second problem, lacking explanations is concerning because as the slide shows, it leaves the audiences blank and confuse: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hinders the improvement on the recommendation performance,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cannot spot imperfections in the untold reasoning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therefore they also have no way in giving feedback to improve the system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similar way, this slows the process of learning user’s preferences to give a tailored experience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(8m30s-9m30s)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does our model fits into all this: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model fAshIon is specialized in auto-completing outfit, using semantics of fashion items and user preferences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semantics are based on various topic models built on top of our handcrafted ontology framework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ontology framework encodes the visual-semantic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example, an ontology framework can break down a shirt into 3 levels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it identifies shirt is a top item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more refined details like volume, color and closing </a:t>
            </a:r>
            <a:r>
              <a:rPr lang="en" strike="sngStrike"/>
              <a:t>(such as button or zipped)</a:t>
            </a:r>
            <a:r>
              <a:rPr lang="en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finally on a more abstract concept level, like the cutting or the context </a:t>
            </a:r>
            <a:r>
              <a:rPr lang="en" strike="sngStrike"/>
              <a:t>of usage, whether for work or sport </a:t>
            </a:r>
            <a:endParaRPr strike="sngStrik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these additional semantics we attempt to avoid repetitive results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address the lack of explanations, we go beyond simply providing explanations, we also enable a feedback system for users to interact with the explanations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(9m30s-10m10s)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will depict an end-to-end journey from how our system is initialized all the way to user interaction to give a thorough understanding of our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take a look at the data that’s used in training the model: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a dataset from a related research that’s original crawled from polyvore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some basic clean up we remain with over 14k fashion set and over 100k unique items as our raw training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fashion set and items have a pairing description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 is then pre-processed with some natural language processing techniques like lemmatization and stop words removal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591f1ed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c591f1ed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(10m10s-11m20s)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extract a subset of frequent words to derive our ontology framework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ontology classes are implemented as item, color and material,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also define three contexts which are formal, semi-formal and casual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Item class has sub-classes top, bottom, footwear and more to represent the common parts within an outfit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items and materials are associated with a context score, which show their likelihood of fitting in different context,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tshirt has the context score [0, 1, 4] in our framework, which read as the likelihood of 20% in a semi-formal occasion and 80% casual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Color class doesn’t have context likelihood but it has root color attribute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group more refined color variation together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gold to yellow and brown and orange has root colors to red and yellow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(11m20s-12m30s)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our ontology framework, we extract the ontology keywords for every fashion item in the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we phrase different combinations of skip-grams model, such as within items-to-items or cross space color-to-material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skip-grams are fed into tensorflow neural network to get the corresponding topic models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Our loss function is noise-contrastive estimation training loss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also employ a gradient descent optimizer, mini-batch training and negative sampling to enhance the training performances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simplicity we chose a common word embedding dimension of 128 as our output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the cosine similarity between the word embedding vectors to representing their similarity and compatibility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will be abbreviating this similarity-compatibility value as the sim-comp value for the rest of the presentation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591f1ed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591f1ed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now obtain both sim-comp values and context semantics, we can proceed with the generic prediction: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Assume a new user for a minute, we can ignore user preferences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user query will be picked up by the generic semantic module and output two things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the sim-comp values between the input words and the all ontology keywords in the framework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Secondly the context likelihood of the inputs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prediction module makes use of these and return items with the highest sim-comp values in the right context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591f1ed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c591f1ed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visualize with an example, the single input item jean would be match with a bomber jacket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because the jean has a high sim-comp value with bomber jacket, this is our generic explanation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context likelihood is also taken into account, our system recognizes both jeans and bomber jacket are towards casual context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 a side note, images in our model are from an instance of google search engine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we are working with external data as well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591f1e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591f1ed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(1min10sec, 14m40s)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more types of explanation in our model, passive and active user preferences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Passive preferences are obtained from the user’s save outfits, for any features occurring more than 3 times in total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Meaning, we get a passive preference on color black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have 4 black items in the same outfit or in 4 different outfits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calculation for the value is shown here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formula is used for items and material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context likelihood is a bit different, a constant modifier of 0.35 is used instead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generic explanation and passive preference can be turned into active preference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users give their rating on the explanation, it becomes an active preference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rating is attached to the feature and will be used in future predictions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c5218736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c5218736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this point, we have actually talked about most of the high level intuition of our 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quick recap: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know about sim-comp values and context semantics generic module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passive and active preferences for user module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Their output will be fed to the prediction module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am now going to use an example to explain the technical details of our prediction algorithm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values in this example are changed in order to illustrate the steps clearer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c591f1ed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c591f1ed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(10sec, 15m20s)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a user Amy who input white skirt and necklace in the user query and has these four user preferences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will start by addressing the motivation of this project, showing the existing problems of recommender systems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Recommender systems are surrounding us, especially when we are online shopping on amazon, asos and so on.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common issue is repetitiveness in recommendations.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8bf6a1a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b8bf6a1a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(40sec, 16m)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first obtain the context likelihood from the inputs and user preferences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determines what context Amy is looking for, is she finding a formal outfit or casual one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see that skirt has context tends toward formal and semi-formal while necklace has a uniform likelihood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aggregation and normalizing to 1, we get the value showing a higher likelihood of it being a formal/semi-formal outfit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we add in the user preference and normalize again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ends up with a probability of over 50% of it being formal outfit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8bf6a1a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8bf6a1a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identifying the outfit context, we now proceeds to find sim-comp values for items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iterate through the input items skirt and necklace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each of them we obtain a corresponding list of items with their sim-comp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for skirt the similarity/compatibility with blouse is 0.3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list includes all item in our framework, as everyone of them is a potential 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b8bf6a1a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b8bf6a1a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(40sec, 17m10s)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these sim-comp value are modified by the influence modifier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influence modifier value is based on the item types, for example skirt is a bottom item, so when going through the top items like shirt and vest, the values are multiplied by 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reasoning behind this influence modifier is that different pairs of item types should have more different impacts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in you probably pick a sweater matching with your blouse more than matching with your earring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also helps to combat against the improper triangle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8bf6a1a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b8bf6a1a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(40sec, 17m50s)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next thing we do is the apply the user preference, first we apply the active preference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go through all the pairs, locate the pair of skirt and heels and double the value because of the 200%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Following this we add the 0.2 passive modifiers to heels as well, this is applied to any pairs with heels as one of the members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both skirt-heels and necklace-heels pair will receive the passive modifier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b8bf6a1a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b8bf6a1a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(1min, 18m50s)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last calculation is to obtain the final sim-comp value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obtained by using the dot product of the item context likelihood and the outfit context likelihood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dot product reflects how well the item is fit into the targeted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example we want items that lean towards formal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find the final value for heels, we multiply each pairing sim-comp value with the dot product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summing all these values together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repeat this for all items in our framework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b8bf6a1a6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b8bf6a1a6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(30sec, 19m20s)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That is quite a lengthy calculation, I hope I didn’t lose anybody there, a quick recap of what we have done 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get the outfit context likelihood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the basic sim-comp values for all items pairing with the inputs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we apply different modifiers to all pairs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these pairs and the outfit context to calculate the final sim-comp value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b8bf6a1a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b8bf6a1a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the final values we can start deciding what items to recommend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choosing process is quite straightforward, we sort the items in descending order with final sim-comp value and choose the top 10 items under 3 constraints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c61bc7410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c61bc7410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Firstly, for items having the same types with input they won't be chosen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we won’t recommend bottom when she already picked a skirt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doesn’t affect accessory however, since it’s normal to have multiple accessory like necklace and earrings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c61bc7410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c61bc7410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Second constraint is that if the user has chosen a full wear, then both top and bottom items won’t be recommended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holds the other way round as well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Because we believe it doesn’t make sense if the user chooses a dress and got recommend a pair of jeans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user can overrule this by choosing both top and fullwear or both bottom and fullwear,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we trust the user being smarter and know what they are doing and remove this constraint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c61bc7410_8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c61bc7410_8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last constraint is that at anytime the recommendations of a certain item type cannot has more than 3 items than the types with least count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Meaning if we keep recommending accessories and none in top, footwear or outerwear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we want to recommend a 4th accessory we have to stop and recommend something these 3 classes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c61bc7410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c61bc7410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personal experiences, I have been recommended the same item that I just bought but in different color or slightest variation.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Obviously these recommendations aren’t really useful, as I don’t need to buy the same item again.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happens because these recommenders rely heavily on similarity between items to make recommendations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there’s more aspects that should be taken into consideration.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b8bf6a1a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b8bf6a1a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Material prediction is done in similar fashion, for each item we get the sim-comp values for every pairing material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Apply the modifiers and context likelihood dot product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pick the material with the highest final sim-comp value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8bf6a1a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8bf6a1a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(50sec, 22m10s)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color there’s slight variation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 of context likelihood we have root color likelihood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color doesn’t have context score but only root color attribute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inputs and user preferences we get the root color scheme, which is like a root color likelihood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for each recommendation, we use the item and material to get nearby colors,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their sim-comp values are then multiply with the corresponding root color likelihood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the color silver, we will multiply the sim-comp value with the likelihood of white, black and grey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if the root color scheme has low likelihood on black and white, then silver will get a lower sim-comp value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trike="sngStrike"/>
              <a:t>First we get a root color scheme from user inputs and user preferences, which is similar to the outfit context likelihood, but instead there’s 10 root colors in total</a:t>
            </a:r>
            <a:endParaRPr strike="sngStrik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trike="sngStrike"/>
              <a:t>In this example recall white is the only color input</a:t>
            </a:r>
            <a:endParaRPr strike="sngStrik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trike="sngStrike"/>
              <a:t>we get nearby colors to white and aggregate and normalize them like how we did for outfit context</a:t>
            </a:r>
            <a:endParaRPr strike="sngStrike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trike="sngStrike"/>
              <a:t>The result would be white having a higher likelihood</a:t>
            </a:r>
            <a:endParaRPr strike="sngStrike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b8bf6a1a6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b8bf6a1a6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(10sec, 22m20s)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frontend this is how a recommendation would look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can see there’s different type of explanations for the recommendation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b8bf6a1a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b8bf6a1a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(30sec, 22m50s)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Moving on, I would like to give a brief outline on how we evaluate our 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use the fill in the blank tests that’s inspired by the training dataset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the original testset, each question comes from an actual outfit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item within the outfit is taken out and the model is expected to find it among some other randomly chosen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made slight modification to the tests, so instead of finding the correct item we wish to find the correct ontology keywords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also make our own questions from sample users we obtain via user survey, so we can evaluate the user preferences too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b8bf6a1a6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b8bf6a1a6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(40sec, 23m30s)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evaluate our model under different conditions, including default users with no preferences at all, only passive preferences and both preferences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percentages of correctness indicate at least how many keywords need to be recommended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our sample users, most items have both colors and material associated, so 100% tends to be 3 out of 3, 50% for 2 out of 3 and 33% for 1 out of 3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no preferences to both preferences, we get a noticeable increase in accuracy in most categories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b8bf6a1a6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b8bf6a1a6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(30sec, 24m)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than quantitative analysis, we also have quality analysis to reflect on the usefulness of explanation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majority of the feedback in our survey are positive, recognizing the impact of explanations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areas of critics are confusion caused by mixing similarity and compatibility, and also request to add rules without going through the feedback procedure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considered the separating similarity and compatibility, but due to time constraint and we would like to explore more on the context semantics we decided to keep it combined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the functionality of adding preference directly, it’s straightforward as just to expose an internal api, we could easily add it in if we want to deploy to production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b8bf6a1a6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b8bf6a1a6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(50sec, 24m50s)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While we regard our model has successfully tackle the repetitiveness and blackbox problems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demonstrating how explainability is useful and can improve recommendation quality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several directions that this project could be taken further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obvious one is to improve on the ontology framework, right now we only have 3 classes but there are more subtle semantics that can be included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Such as variation within same item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lead to a greater degree of explanation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Supporting unseen word is another way to go if we want to scale our project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 the moment we didn’t implement that because the associated semantics is challenging to be accurately generated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would also be interesting to use imaging techniques to extract features so users only need to pick and item and the color and material will be automatically chosen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even using only image as input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wraps up my presentation, so thank you all for listening and I believe now would be the Q&amp;A session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c64d036a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c64d036a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61bc7410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61bc7410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Moving on to the second issue, recommenders usually lacks explanations.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 when they try to justify, they tend to only say what item causes the suggestion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such as we recommend you this pink tshirt because of the red tshirt you bought before.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cannot know why it is pink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it because of the color red in the last tshirt or do they think pink goes well with this tshirt.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Obviously, we also have no way to giving feedbacks to the untold reasonings to improve future predictions.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c5218736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c5218736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(0-2m)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Because of this, we decided to explore on the topic of explainable recommendations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using ontology framework to integrate compatibility and context semantics along with similarity</a:t>
            </a:r>
            <a:endParaRPr dirty="0"/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I am going to run a demo video of our model to visualize what we have achieved in this project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c5218736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c5218736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(2m-6m)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 the graphical user interface of our model, there are three main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webview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most interesting bit happens in this prediction view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Users can input arbitrary fashion items here in the input section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Let’s stick to a simple case and say we got a teal skirt, this look alright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we input our second item, a gold necklace, this doesn't look like our necklace so we will click through the image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try and find a closer match and done, lets see what click generate outfit and see what items we would get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model expects these inputs to be a partial outfit and it will output potential fashion items to complete the outfit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Seems like we get some good recommendations and some not so good recommendation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then we can see that there are explanations to each recommendations and we can give feedback to each of them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lets go and see if existing user will get a different results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can see that the result is mostly in black and white 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also see that most items are in black or white and cotton and silk are common material due to the user preferences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Beverly thinks this explanation is good and decide to give a positive feedback</a:t>
            </a:r>
          </a:p>
          <a:p>
            <a:pPr rtl="0" fontAlgn="base"/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she also pick a few items to form an outfit</a:t>
            </a:r>
          </a:p>
          <a:p>
            <a:pPr rtl="0" fontAlgn="base"/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go to past selection page , we can see the new preference is updated and also the outfit is stored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that wraps up the demo, we will continue our presentation with the following topics.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will now give a bit more insight on the problems we mentioned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9b5b4436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9b5b4436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3 common types of approaches in recommender systems: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“collaborative filtering": it determines recommendations based on the preferences of other users with similar profile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"content-based filtering": it recommends items close to the user’s usual taste and past selections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"Hybrid": it combines both filters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shared trait of these approaches is: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primarily focus on the notion of similarity and pay less attention to the semantics or compatibility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Meaning, they look for items that are interchangeable without impacting the overall feel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Rather items that go well together in a whole outfit,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(6m-8m)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focus on similarity is why this would happen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better understand what we means by semantic, consider this scenario: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 a user Bob who is picking an formal outfit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Bob uses a suit as input, the recommender output a pair of brogue shoe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because Bob or users like Bob recognized the two items fit together in a formal context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Recommender itself does not understand these items as having a formal semantic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the knowledge of this semantic, recommenders still works in occasions, such as for Bob, but this is not always the case: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user who has a more niche taste than the general public may find the recommender performing poorly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also challenging for recommenders to adapt to new fashion trends that most users are not yet aware of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</a:t>
            </a:r>
            <a:r>
              <a:rPr lang="en" sz="6000">
                <a:solidFill>
                  <a:srgbClr val="434343"/>
                </a:solidFill>
              </a:rPr>
              <a:t>A</a:t>
            </a:r>
            <a:r>
              <a:rPr lang="en">
                <a:solidFill>
                  <a:srgbClr val="434343"/>
                </a:solidFill>
              </a:rPr>
              <a:t>sh</a:t>
            </a:r>
            <a:r>
              <a:rPr lang="en" sz="6000">
                <a:solidFill>
                  <a:srgbClr val="434343"/>
                </a:solidFill>
              </a:rPr>
              <a:t>I</a:t>
            </a:r>
            <a:r>
              <a:rPr lang="en">
                <a:solidFill>
                  <a:srgbClr val="434343"/>
                </a:solidFill>
              </a:rPr>
              <a:t>on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A Personal Shopper</a:t>
            </a:r>
            <a:endParaRPr sz="3000">
              <a:solidFill>
                <a:srgbClr val="434343"/>
              </a:solidFill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950" y="1956800"/>
            <a:ext cx="3524576" cy="13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Donald Lau</a:t>
            </a:r>
            <a:endParaRPr/>
          </a:p>
        </p:txBody>
      </p:sp>
      <p:pic>
        <p:nvPicPr>
          <p:cNvPr id="138" name="Google Shape;138;p17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4"/>
          <a:stretch/>
        </p:blipFill>
        <p:spPr>
          <a:xfrm>
            <a:off x="4572000" y="1395000"/>
            <a:ext cx="4537098" cy="28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2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explanations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2266000" y="1318650"/>
            <a:ext cx="77250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vs The Problems</a:t>
            </a:r>
            <a:endParaRPr sz="3000" b="0"/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676875" y="2385725"/>
            <a:ext cx="3300900" cy="24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Ontology framework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Similarity, compatibility, context semantics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Explanations &amp; feedback</a:t>
            </a:r>
            <a:endParaRPr sz="1800"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5378425" y="2385725"/>
            <a:ext cx="3300900" cy="241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Repetitiveness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Focus on similarity </a:t>
            </a:r>
            <a:r>
              <a:rPr lang="en" sz="1800">
                <a:solidFill>
                  <a:srgbClr val="FFFFFF"/>
                </a:solidFill>
              </a:rPr>
              <a:t>placeholder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Lack of explanations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 sz="30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724950" y="2301050"/>
            <a:ext cx="3218700" cy="17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14000+ fashion sets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100000+ unique items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Vocabulary of 2400+ words</a:t>
            </a:r>
            <a:endParaRPr sz="180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388" y="1049459"/>
            <a:ext cx="4656825" cy="304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349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Ontology framework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730000" y="3265100"/>
            <a:ext cx="374460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		→ 	</a:t>
            </a:r>
            <a:endParaRPr sz="1800"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38766"/>
          <a:stretch/>
        </p:blipFill>
        <p:spPr>
          <a:xfrm>
            <a:off x="3079960" y="847795"/>
            <a:ext cx="5642750" cy="23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816275" y="3687950"/>
            <a:ext cx="600000" cy="60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2302300" y="3687950"/>
            <a:ext cx="600000" cy="60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3176500" y="3687950"/>
            <a:ext cx="600000" cy="6000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4572000" y="3626525"/>
            <a:ext cx="4446300" cy="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Tshirt:   [0, 1, 4]    →   [0%,  20%,  80%]   	 (formal, semi-formal, casual)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dirty="0"/>
              <a:t>			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 sz="3000"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1"/>
          </p:nvPr>
        </p:nvSpPr>
        <p:spPr>
          <a:xfrm>
            <a:off x="724950" y="2571750"/>
            <a:ext cx="33009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Learning semantics of ontological features</a:t>
            </a:r>
            <a:endParaRPr sz="1800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450" y="535649"/>
            <a:ext cx="3946650" cy="276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t="1632"/>
          <a:stretch/>
        </p:blipFill>
        <p:spPr>
          <a:xfrm>
            <a:off x="714375" y="3630350"/>
            <a:ext cx="7715250" cy="13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789250" y="1135125"/>
            <a:ext cx="3105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49" y="1135125"/>
            <a:ext cx="6899901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966050" y="496075"/>
            <a:ext cx="2871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Data Flow</a:t>
            </a:r>
            <a:endParaRPr sz="3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21" y="0"/>
            <a:ext cx="72975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/>
          <p:nvPr/>
        </p:nvSpPr>
        <p:spPr>
          <a:xfrm>
            <a:off x="691700" y="1117375"/>
            <a:ext cx="3105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Types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1"/>
          </p:nvPr>
        </p:nvSpPr>
        <p:spPr>
          <a:xfrm>
            <a:off x="730000" y="2571750"/>
            <a:ext cx="3300900" cy="18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sngStrike"/>
              <a:t>Generic</a:t>
            </a:r>
            <a:endParaRPr sz="1800" strike="sngStrike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Passive preference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Active preference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2"/>
          </p:nvPr>
        </p:nvSpPr>
        <p:spPr>
          <a:xfrm>
            <a:off x="4775725" y="1318650"/>
            <a:ext cx="3825300" cy="21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features &gt; 3 times</a:t>
            </a:r>
            <a:endParaRPr sz="18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Modifier = min(                         , 0.5)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Overall context likelihood &gt; 0.5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	Modifier = 0.35</a:t>
            </a:r>
            <a:endParaRPr sz="1800"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2"/>
          </p:nvPr>
        </p:nvSpPr>
        <p:spPr>
          <a:xfrm>
            <a:off x="6795300" y="1715350"/>
            <a:ext cx="1158900" cy="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#feature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#outfit</a:t>
            </a:r>
            <a:endParaRPr sz="1800"/>
          </a:p>
        </p:txBody>
      </p:sp>
      <p:cxnSp>
        <p:nvCxnSpPr>
          <p:cNvPr id="248" name="Google Shape;248;p33"/>
          <p:cNvCxnSpPr/>
          <p:nvPr/>
        </p:nvCxnSpPr>
        <p:spPr>
          <a:xfrm rot="10800000">
            <a:off x="6875850" y="2093300"/>
            <a:ext cx="997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9" name="Google Shape;249;p33"/>
          <p:cNvPicPr preferRelativeResize="0"/>
          <p:nvPr/>
        </p:nvPicPr>
        <p:blipFill rotWithShape="1">
          <a:blip r:embed="rId3">
            <a:alphaModFix/>
          </a:blip>
          <a:srcRect l="64180" t="80087"/>
          <a:stretch/>
        </p:blipFill>
        <p:spPr>
          <a:xfrm>
            <a:off x="4571999" y="3465750"/>
            <a:ext cx="3374401" cy="132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400" y="250250"/>
            <a:ext cx="5994949" cy="46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199575" y="1343250"/>
            <a:ext cx="28719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System</a:t>
            </a:r>
            <a:endParaRPr sz="28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  <a:endParaRPr sz="28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 amt="38000"/>
          </a:blip>
          <a:srcRect b="71961"/>
          <a:stretch/>
        </p:blipFill>
        <p:spPr>
          <a:xfrm>
            <a:off x="560388" y="3225125"/>
            <a:ext cx="8023223" cy="174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5"/>
          <p:cNvCxnSpPr/>
          <p:nvPr/>
        </p:nvCxnSpPr>
        <p:spPr>
          <a:xfrm>
            <a:off x="6684850" y="2690975"/>
            <a:ext cx="0" cy="8262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2" name="Google Shape;262;p35"/>
          <p:cNvCxnSpPr/>
          <p:nvPr/>
        </p:nvCxnSpPr>
        <p:spPr>
          <a:xfrm>
            <a:off x="2272825" y="2690975"/>
            <a:ext cx="900" cy="1515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 amt="91000"/>
          </a:blip>
          <a:srcRect l="14137" t="18744" r="71003" b="75157"/>
          <a:stretch/>
        </p:blipFill>
        <p:spPr>
          <a:xfrm>
            <a:off x="1694625" y="4389850"/>
            <a:ext cx="1192200" cy="378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3">
            <a:alphaModFix/>
          </a:blip>
          <a:srcRect l="70868" t="6992" r="18226" b="86908"/>
          <a:stretch/>
        </p:blipFill>
        <p:spPr>
          <a:xfrm>
            <a:off x="6246275" y="3659625"/>
            <a:ext cx="874998" cy="378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675" y="919850"/>
            <a:ext cx="1001724" cy="13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700" y="919850"/>
            <a:ext cx="1343575" cy="1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682838" y="2374125"/>
            <a:ext cx="1277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 skirt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710388" y="23741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Necklace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656400" y="1020125"/>
            <a:ext cx="4056900" cy="19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Passive: formal context, i.e. modifier of 0.35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passive : heels +0.2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Active: 200% in skirt-heels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Active: 0% blue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820675" y="3065050"/>
            <a:ext cx="7892700" cy="2262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682850" y="-22150"/>
            <a:ext cx="6349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User query and preferences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729450" y="2341375"/>
            <a:ext cx="55008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Repetitiveness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Blackbox	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919850"/>
            <a:ext cx="1001724" cy="13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700" y="919850"/>
            <a:ext cx="1343575" cy="1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682850" y="2374125"/>
            <a:ext cx="1277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 skirt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[1,  1,  0]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2710400" y="2374125"/>
            <a:ext cx="9642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Necklace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[1,  1,  1]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656400" y="1020125"/>
            <a:ext cx="4056900" cy="1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Passive: formal context, i.e. modifier of 0.35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passive : heels +0.2 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Active: 200% in skirt-heels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Active: 0% blue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820675" y="3259725"/>
            <a:ext cx="3043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[0.4,  0.4,  0.2]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5163100" y="3259725"/>
            <a:ext cx="3043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[0.35,  0,  0]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36"/>
          <p:cNvCxnSpPr>
            <a:stCxn id="278" idx="2"/>
            <a:endCxn id="281" idx="0"/>
          </p:cNvCxnSpPr>
          <p:nvPr/>
        </p:nvCxnSpPr>
        <p:spPr>
          <a:xfrm rot="-5400000" flipH="1">
            <a:off x="1665950" y="2583225"/>
            <a:ext cx="332100" cy="10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6"/>
          <p:cNvCxnSpPr>
            <a:stCxn id="279" idx="2"/>
            <a:endCxn id="281" idx="0"/>
          </p:cNvCxnSpPr>
          <p:nvPr/>
        </p:nvCxnSpPr>
        <p:spPr>
          <a:xfrm rot="5400000">
            <a:off x="2601350" y="2668575"/>
            <a:ext cx="332100" cy="85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6"/>
          <p:cNvCxnSpPr>
            <a:stCxn id="280" idx="2"/>
            <a:endCxn id="282" idx="0"/>
          </p:cNvCxnSpPr>
          <p:nvPr/>
        </p:nvCxnSpPr>
        <p:spPr>
          <a:xfrm>
            <a:off x="6684850" y="2374025"/>
            <a:ext cx="0" cy="8856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36"/>
          <p:cNvSpPr txBox="1"/>
          <p:nvPr/>
        </p:nvSpPr>
        <p:spPr>
          <a:xfrm>
            <a:off x="3050250" y="4221125"/>
            <a:ext cx="3043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[0.55,  0.30,  0.15]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36"/>
          <p:cNvCxnSpPr>
            <a:stCxn id="281" idx="2"/>
            <a:endCxn id="286" idx="0"/>
          </p:cNvCxnSpPr>
          <p:nvPr/>
        </p:nvCxnSpPr>
        <p:spPr>
          <a:xfrm rot="-5400000" flipH="1">
            <a:off x="3231925" y="2881125"/>
            <a:ext cx="450600" cy="22296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6"/>
          <p:cNvCxnSpPr>
            <a:stCxn id="282" idx="2"/>
            <a:endCxn id="286" idx="0"/>
          </p:cNvCxnSpPr>
          <p:nvPr/>
        </p:nvCxnSpPr>
        <p:spPr>
          <a:xfrm rot="5400000">
            <a:off x="5403100" y="2939475"/>
            <a:ext cx="450600" cy="2112900"/>
          </a:xfrm>
          <a:prstGeom prst="bentConnector3">
            <a:avLst>
              <a:gd name="adj1" fmla="val 49989"/>
            </a:avLst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6"/>
          <p:cNvSpPr txBox="1"/>
          <p:nvPr/>
        </p:nvSpPr>
        <p:spPr>
          <a:xfrm>
            <a:off x="682850" y="-22150"/>
            <a:ext cx="6349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Getting outfit context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/>
          <p:nvPr/>
        </p:nvSpPr>
        <p:spPr>
          <a:xfrm>
            <a:off x="5961300" y="2755500"/>
            <a:ext cx="4126200" cy="325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919850"/>
            <a:ext cx="778224" cy="10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75" y="2795300"/>
            <a:ext cx="964198" cy="9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571075" y="2217625"/>
            <a:ext cx="1277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 skirt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727675" y="3915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Necklace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75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 rotWithShape="1">
          <a:blip r:embed="rId6">
            <a:alphaModFix/>
          </a:blip>
          <a:srcRect l="42070" t="11611" r="8387" b="12596"/>
          <a:stretch/>
        </p:blipFill>
        <p:spPr>
          <a:xfrm>
            <a:off x="3681024" y="919850"/>
            <a:ext cx="682314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650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4821225" y="1233100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6841775" y="1233100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075" y="275550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 rotWithShape="1">
          <a:blip r:embed="rId6">
            <a:alphaModFix/>
          </a:blip>
          <a:srcRect l="42070" t="11611" r="8387" b="12596"/>
          <a:stretch/>
        </p:blipFill>
        <p:spPr>
          <a:xfrm>
            <a:off x="3681024" y="2755500"/>
            <a:ext cx="682314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/>
        </p:nvSpPr>
        <p:spPr>
          <a:xfrm>
            <a:off x="4821225" y="3068750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8">
            <a:alphaModFix/>
          </a:blip>
          <a:srcRect l="17589" r="21038" b="2075"/>
          <a:stretch/>
        </p:blipFill>
        <p:spPr>
          <a:xfrm>
            <a:off x="7816625" y="909575"/>
            <a:ext cx="778225" cy="10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2478875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3540075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0.35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5817450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723638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2478875" y="3915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3540100" y="3915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 rotWithShape="1">
          <a:blip r:embed="rId9">
            <a:alphaModFix amt="50000"/>
          </a:blip>
          <a:srcRect l="40484" t="10389" r="24981" b="54688"/>
          <a:stretch/>
        </p:blipFill>
        <p:spPr>
          <a:xfrm>
            <a:off x="6092775" y="2977650"/>
            <a:ext cx="2595049" cy="20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/>
        </p:nvSpPr>
        <p:spPr>
          <a:xfrm>
            <a:off x="682850" y="-22150"/>
            <a:ext cx="7911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Getting sim-comp values between inputs and items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919850"/>
            <a:ext cx="778224" cy="10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571075" y="2217625"/>
            <a:ext cx="1277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 skirt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75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 rotWithShape="1">
          <a:blip r:embed="rId5">
            <a:alphaModFix/>
          </a:blip>
          <a:srcRect l="42070" t="11611" r="8387" b="12596"/>
          <a:stretch/>
        </p:blipFill>
        <p:spPr>
          <a:xfrm>
            <a:off x="3681024" y="919850"/>
            <a:ext cx="682314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4821225" y="1233100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2478875" y="2197725"/>
            <a:ext cx="9642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 strike="sng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3540088" y="2207625"/>
            <a:ext cx="964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0.35</a:t>
            </a:r>
            <a:endParaRPr strike="sng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0.7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75" y="2803224"/>
            <a:ext cx="4959801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650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8">
            <a:alphaModFix/>
          </a:blip>
          <a:srcRect l="17589" r="21038" b="2075"/>
          <a:stretch/>
        </p:blipFill>
        <p:spPr>
          <a:xfrm>
            <a:off x="7816625" y="909575"/>
            <a:ext cx="778225" cy="10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5817450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7723638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5961300" y="2755500"/>
            <a:ext cx="4126200" cy="3257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9">
            <a:alphaModFix amt="50000"/>
          </a:blip>
          <a:srcRect l="40484" t="10389" r="24981" b="54688"/>
          <a:stretch/>
        </p:blipFill>
        <p:spPr>
          <a:xfrm>
            <a:off x="6092775" y="2977650"/>
            <a:ext cx="2595049" cy="20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6841775" y="1233100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682850" y="-22150"/>
            <a:ext cx="70407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Applying influence modifiers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/>
          <p:nvPr/>
        </p:nvSpPr>
        <p:spPr>
          <a:xfrm>
            <a:off x="6455450" y="2717225"/>
            <a:ext cx="3707400" cy="3067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919850"/>
            <a:ext cx="778224" cy="10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/>
          <p:nvPr/>
        </p:nvSpPr>
        <p:spPr>
          <a:xfrm>
            <a:off x="571075" y="2217625"/>
            <a:ext cx="1277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White skirt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75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 rotWithShape="1">
          <a:blip r:embed="rId5">
            <a:alphaModFix/>
          </a:blip>
          <a:srcRect l="42070" t="11611" r="8387" b="12596"/>
          <a:stretch/>
        </p:blipFill>
        <p:spPr>
          <a:xfrm>
            <a:off x="3681024" y="919850"/>
            <a:ext cx="682314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4821225" y="1243363"/>
            <a:ext cx="682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2478875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6">
            <a:alphaModFix amt="50000"/>
          </a:blip>
          <a:srcRect l="62675" t="11251" r="6168" b="53825"/>
          <a:stretch/>
        </p:blipFill>
        <p:spPr>
          <a:xfrm>
            <a:off x="6691300" y="2954375"/>
            <a:ext cx="2305574" cy="20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/>
        </p:nvSpPr>
        <p:spPr>
          <a:xfrm>
            <a:off x="3540100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0.7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820675" y="3090775"/>
            <a:ext cx="4056900" cy="1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Passive: formal context, i.e. modifier of 0.35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passive : heels +0.2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Active: 200% in skirt-heels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Active: 0% blue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7650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 rotWithShape="1">
          <a:blip r:embed="rId8">
            <a:alphaModFix/>
          </a:blip>
          <a:srcRect l="17589" r="21038" b="2075"/>
          <a:stretch/>
        </p:blipFill>
        <p:spPr>
          <a:xfrm>
            <a:off x="7816625" y="909575"/>
            <a:ext cx="778225" cy="106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5817450" y="2197725"/>
            <a:ext cx="9642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 strike="sng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0.4</a:t>
            </a:r>
            <a:endParaRPr strike="sng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0.6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7723638" y="2197725"/>
            <a:ext cx="964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0.25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682850" y="-22150"/>
            <a:ext cx="6349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Applying user preferences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/>
        </p:nvSpPr>
        <p:spPr>
          <a:xfrm>
            <a:off x="820675" y="2785963"/>
            <a:ext cx="50541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Final sim-comp value (FSCV)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FSCV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=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∑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inputs, items</a:t>
            </a: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FSCV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input, item</a:t>
            </a:r>
            <a:endParaRPr sz="1800" baseline="-25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FSCV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input, item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=  SCV * [context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item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] </a:t>
            </a:r>
            <a:r>
              <a:rPr lang="en" sz="1800" baseline="30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[context</a:t>
            </a:r>
            <a:r>
              <a:rPr lang="en" sz="1800" baseline="-25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outfit</a:t>
            </a:r>
            <a:r>
              <a:rPr lang="en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] </a:t>
            </a:r>
            <a:endParaRPr sz="1800" baseline="30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75" y="919850"/>
            <a:ext cx="778224" cy="104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675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267400" y="2116025"/>
            <a:ext cx="4080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0.6 * [0.33,  0.33,  0.33] </a:t>
            </a:r>
            <a:r>
              <a:rPr lang="en" baseline="30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[0.55,  0.30,  0.15] = 0.198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275" y="959650"/>
            <a:ext cx="964198" cy="9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 txBox="1"/>
          <p:nvPr/>
        </p:nvSpPr>
        <p:spPr>
          <a:xfrm>
            <a:off x="4891825" y="2116025"/>
            <a:ext cx="4210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0.5 * [0.33,  0.33,  0.33] </a:t>
            </a:r>
            <a:r>
              <a:rPr lang="en" baseline="30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 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[0.55,  0.30,  0.15] = 0.165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550" y="91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/>
          <p:nvPr/>
        </p:nvSpPr>
        <p:spPr>
          <a:xfrm>
            <a:off x="6455450" y="2717225"/>
            <a:ext cx="3707400" cy="3067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6">
            <a:alphaModFix amt="50000"/>
          </a:blip>
          <a:srcRect l="62675" t="11251" r="6168" b="53825"/>
          <a:stretch/>
        </p:blipFill>
        <p:spPr>
          <a:xfrm>
            <a:off x="6691300" y="2954375"/>
            <a:ext cx="2305574" cy="20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682850" y="-22150"/>
            <a:ext cx="6349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Calculating final sim-comp values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</a:t>
            </a: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5859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Outfit context likelihood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Sim-comp value for all item-pairs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Apply modifiers to pairs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Get FSCV for all items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5600" y="2049850"/>
            <a:ext cx="778224" cy="104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p42"/>
          <p:cNvGraphicFramePr/>
          <p:nvPr/>
        </p:nvGraphicFramePr>
        <p:xfrm>
          <a:off x="456300" y="1425775"/>
          <a:ext cx="8231400" cy="470886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13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Top:	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Bottom:</a:t>
                      </a:r>
                      <a:r>
                        <a:rPr lang="en" sz="1800" strike="sngStrike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	</a:t>
                      </a:r>
                      <a:endParaRPr strike="sngStrike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Fullwear: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Footwear: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Outerwear: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Accessory: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1" name="Google Shape;381;p4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473200" y="2089650"/>
            <a:ext cx="964198" cy="9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025" y="204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443805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00" y="2049850"/>
            <a:ext cx="778225" cy="10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13470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13" y="34239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134700" y="30936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3200" y="3503550"/>
            <a:ext cx="964201" cy="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/>
        </p:nvSpPr>
        <p:spPr>
          <a:xfrm>
            <a:off x="7315800" y="31732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400" y="2049850"/>
            <a:ext cx="964199" cy="120525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 txBox="1"/>
          <p:nvPr/>
        </p:nvSpPr>
        <p:spPr>
          <a:xfrm>
            <a:off x="6044525" y="19109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682850" y="-22150"/>
            <a:ext cx="6349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Finalizing recommendations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5600" y="2049850"/>
            <a:ext cx="778224" cy="104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43"/>
          <p:cNvGraphicFramePr/>
          <p:nvPr/>
        </p:nvGraphicFramePr>
        <p:xfrm>
          <a:off x="456300" y="1425775"/>
          <a:ext cx="8231400" cy="470886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13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Top:	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Bottom:	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Fullwear</a:t>
                      </a:r>
                      <a:r>
                        <a:rPr lang="en" sz="1800" strike="sngStrike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</a:t>
                      </a:r>
                      <a:endParaRPr strike="sngStrike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Footwear: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Outerwear: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Accessory: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99" name="Google Shape;399;p4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473200" y="2089650"/>
            <a:ext cx="964198" cy="9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025" y="204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 txBox="1"/>
          <p:nvPr/>
        </p:nvSpPr>
        <p:spPr>
          <a:xfrm>
            <a:off x="443805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00" y="2049850"/>
            <a:ext cx="778225" cy="10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/>
        </p:nvSpPr>
        <p:spPr>
          <a:xfrm>
            <a:off x="13470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13" y="34239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 txBox="1"/>
          <p:nvPr/>
        </p:nvSpPr>
        <p:spPr>
          <a:xfrm>
            <a:off x="134700" y="30936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3200" y="3503550"/>
            <a:ext cx="964201" cy="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/>
        </p:nvSpPr>
        <p:spPr>
          <a:xfrm>
            <a:off x="7315800" y="31732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400" y="2049850"/>
            <a:ext cx="964199" cy="120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 txBox="1"/>
          <p:nvPr/>
        </p:nvSpPr>
        <p:spPr>
          <a:xfrm>
            <a:off x="6044525" y="19109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43"/>
          <p:cNvCxnSpPr/>
          <p:nvPr/>
        </p:nvCxnSpPr>
        <p:spPr>
          <a:xfrm>
            <a:off x="1952425" y="1184625"/>
            <a:ext cx="755700" cy="3359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43"/>
          <p:cNvSpPr txBox="1"/>
          <p:nvPr/>
        </p:nvSpPr>
        <p:spPr>
          <a:xfrm>
            <a:off x="682850" y="-22150"/>
            <a:ext cx="712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1st constraint: no repeating type with input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5600" y="2049850"/>
            <a:ext cx="778224" cy="104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7" name="Google Shape;417;p44"/>
          <p:cNvGraphicFramePr/>
          <p:nvPr/>
        </p:nvGraphicFramePr>
        <p:xfrm>
          <a:off x="456300" y="1425775"/>
          <a:ext cx="8231400" cy="470886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13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Top:	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Bottom:</a:t>
                      </a:r>
                      <a:r>
                        <a:rPr lang="en" sz="1800" strike="sngStrike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	</a:t>
                      </a:r>
                      <a:endParaRPr strike="sngStrike"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Fullwear: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Footwear: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Outerwear: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Accessory: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8" name="Google Shape;418;p4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473200" y="2089650"/>
            <a:ext cx="964198" cy="9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025" y="204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4"/>
          <p:cNvSpPr txBox="1"/>
          <p:nvPr/>
        </p:nvSpPr>
        <p:spPr>
          <a:xfrm>
            <a:off x="443805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00" y="2049850"/>
            <a:ext cx="778225" cy="10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13470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13" y="34239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/>
        </p:nvSpPr>
        <p:spPr>
          <a:xfrm>
            <a:off x="134700" y="30936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3200" y="3503550"/>
            <a:ext cx="964201" cy="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7315800" y="31732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400" y="2049850"/>
            <a:ext cx="964199" cy="120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 txBox="1"/>
          <p:nvPr/>
        </p:nvSpPr>
        <p:spPr>
          <a:xfrm>
            <a:off x="6044525" y="19109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9" name="Google Shape;429;p44"/>
          <p:cNvCxnSpPr/>
          <p:nvPr/>
        </p:nvCxnSpPr>
        <p:spPr>
          <a:xfrm>
            <a:off x="1952425" y="1184625"/>
            <a:ext cx="755700" cy="3359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44"/>
          <p:cNvCxnSpPr/>
          <p:nvPr/>
        </p:nvCxnSpPr>
        <p:spPr>
          <a:xfrm>
            <a:off x="3399500" y="1184625"/>
            <a:ext cx="755700" cy="3359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4"/>
          <p:cNvSpPr txBox="1"/>
          <p:nvPr/>
        </p:nvSpPr>
        <p:spPr>
          <a:xfrm>
            <a:off x="682850" y="-22150"/>
            <a:ext cx="712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2nd constraint: no repeating type with input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5600" y="2049850"/>
            <a:ext cx="778224" cy="104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45"/>
          <p:cNvGraphicFramePr/>
          <p:nvPr/>
        </p:nvGraphicFramePr>
        <p:xfrm>
          <a:off x="456300" y="1425775"/>
          <a:ext cx="8231400" cy="470886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13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Top:	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Bottom:	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rgbClr val="B7B7B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Fullwear:</a:t>
                      </a:r>
                      <a:endParaRPr>
                        <a:solidFill>
                          <a:srgbClr val="B7B7B7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Footwear: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Outerwear: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Accessory: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38" name="Google Shape;438;p4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473200" y="2089650"/>
            <a:ext cx="964198" cy="9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025" y="20498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443805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00" y="2049850"/>
            <a:ext cx="778225" cy="10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5"/>
          <p:cNvSpPr txBox="1"/>
          <p:nvPr/>
        </p:nvSpPr>
        <p:spPr>
          <a:xfrm>
            <a:off x="134700" y="1946675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13" y="34239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5"/>
          <p:cNvSpPr txBox="1"/>
          <p:nvPr/>
        </p:nvSpPr>
        <p:spPr>
          <a:xfrm>
            <a:off x="134700" y="30936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3200" y="3503550"/>
            <a:ext cx="964201" cy="9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 txBox="1"/>
          <p:nvPr/>
        </p:nvSpPr>
        <p:spPr>
          <a:xfrm>
            <a:off x="7315800" y="31732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7400" y="2049850"/>
            <a:ext cx="964199" cy="120525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5"/>
          <p:cNvSpPr txBox="1"/>
          <p:nvPr/>
        </p:nvSpPr>
        <p:spPr>
          <a:xfrm>
            <a:off x="6044525" y="1910950"/>
            <a:ext cx="3216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9" name="Google Shape;449;p45"/>
          <p:cNvCxnSpPr/>
          <p:nvPr/>
        </p:nvCxnSpPr>
        <p:spPr>
          <a:xfrm>
            <a:off x="1952425" y="1184625"/>
            <a:ext cx="755700" cy="3359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3399500" y="1184625"/>
            <a:ext cx="755700" cy="3359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45"/>
          <p:cNvSpPr txBox="1"/>
          <p:nvPr/>
        </p:nvSpPr>
        <p:spPr>
          <a:xfrm>
            <a:off x="682850" y="-22150"/>
            <a:ext cx="8111526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3rd constraint: no bias towards particular item type</a:t>
            </a:r>
            <a:endParaRPr sz="2400" b="1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729450" y="2341375"/>
            <a:ext cx="55008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Repetitiveness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Blackbox	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659725"/>
            <a:ext cx="4068850" cy="20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50" y="1397975"/>
            <a:ext cx="1043800" cy="10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25" y="2692775"/>
            <a:ext cx="778225" cy="10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63" y="3906150"/>
            <a:ext cx="1043800" cy="1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 txBox="1"/>
          <p:nvPr/>
        </p:nvSpPr>
        <p:spPr>
          <a:xfrm>
            <a:off x="682850" y="-22150"/>
            <a:ext cx="712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Material prediction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460" name="Google Shape;460;p46"/>
          <p:cNvGraphicFramePr/>
          <p:nvPr/>
        </p:nvGraphicFramePr>
        <p:xfrm>
          <a:off x="2037375" y="1277450"/>
          <a:ext cx="6759625" cy="3672475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135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1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7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Leather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Denim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Cashmere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Leather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Denim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Cashmere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Leather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Denim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Cashmere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8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816597"/>
            <a:ext cx="585274" cy="5852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6" name="Google Shape;466;p47"/>
          <p:cNvGraphicFramePr/>
          <p:nvPr/>
        </p:nvGraphicFramePr>
        <p:xfrm>
          <a:off x="1345400" y="1357875"/>
          <a:ext cx="7239000" cy="3276770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8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White 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Black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Grey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Pink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Yellow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Green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Blue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Purple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Brown</a:t>
                      </a:r>
                      <a:endParaRPr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6666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</a:t>
                      </a: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66666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7" name="Google Shape;467;p47"/>
          <p:cNvSpPr txBox="1"/>
          <p:nvPr/>
        </p:nvSpPr>
        <p:spPr>
          <a:xfrm>
            <a:off x="330400" y="2343150"/>
            <a:ext cx="794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Teal 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8" name="Google Shape;4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2952150"/>
            <a:ext cx="585275" cy="5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7"/>
          <p:cNvSpPr txBox="1"/>
          <p:nvPr/>
        </p:nvSpPr>
        <p:spPr>
          <a:xfrm>
            <a:off x="330388" y="3474900"/>
            <a:ext cx="794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Gold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50" y="4014350"/>
            <a:ext cx="585276" cy="5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7"/>
          <p:cNvSpPr txBox="1"/>
          <p:nvPr/>
        </p:nvSpPr>
        <p:spPr>
          <a:xfrm>
            <a:off x="178600" y="4547050"/>
            <a:ext cx="10626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Silver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682850" y="-22150"/>
            <a:ext cx="71244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Color prediction</a:t>
            </a:r>
            <a:endParaRPr sz="24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09326"/>
            <a:ext cx="7521574" cy="457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Fill-in-the-blank tests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surveys</a:t>
            </a:r>
            <a:endParaRPr/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000" y="151100"/>
            <a:ext cx="3192850" cy="484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" name="Google Shape;491;p50"/>
          <p:cNvGraphicFramePr/>
          <p:nvPr/>
        </p:nvGraphicFramePr>
        <p:xfrm>
          <a:off x="287200" y="74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{C1C65E44-B90C-4DF9-8D91-01EEFF5D1A93}</a:tableStyleId>
              </a:tblPr>
              <a:tblGrid>
                <a:gridCol w="212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No user preference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Both user preferences</a:t>
                      </a:r>
                      <a:endParaRPr>
                        <a:solidFill>
                          <a:srgbClr val="1155CC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Top 3 recommendations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Top 5 recommendations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Top 10 recommendations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100% correct keywords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31.2%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36.2%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33.5%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39.1%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36.3%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44.6%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50%+ correct keywords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33.4%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42.4%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35.0%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46.6%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38.6%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57.7%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33%+ correct keywords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37.7%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55.8%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40.5%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62.2%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9900"/>
                          </a:solidFill>
                        </a:rPr>
                        <a:t>45.8%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155CC"/>
                          </a:solidFill>
                        </a:rPr>
                        <a:t>73.6%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sp>
        <p:nvSpPr>
          <p:cNvPr id="497" name="Google Shape;497;p5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"Good to see why a clutch is chosen over a purse"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"If only ASOS has this then I can see why I am getting ridiculous results"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"Oh, it learns faster than I expected"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“Is it possible to separate similarity and compatibility?”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“Can I not add my own preference from scratch?”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Better ontology framework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More explanations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Unseen words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Imaging techniques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69615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11" name="Google Shape;511;p5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729450" y="2341375"/>
            <a:ext cx="55008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Repetitiveness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Blackbox	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525" y="3065925"/>
            <a:ext cx="1549600" cy="1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900" y="659725"/>
            <a:ext cx="4068850" cy="20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1816"/>
          <a:stretch/>
        </p:blipFill>
        <p:spPr>
          <a:xfrm>
            <a:off x="1384300" y="2013000"/>
            <a:ext cx="6375400" cy="2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DEMO</a:t>
            </a:r>
            <a:endParaRPr sz="7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294967295"/>
          </p:nvPr>
        </p:nvSpPr>
        <p:spPr>
          <a:xfrm>
            <a:off x="4542975" y="1322450"/>
            <a:ext cx="4080000" cy="3708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The Problems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Model vs Problems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Data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Design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Evaluation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</a:t>
            </a:r>
            <a:r>
              <a:rPr lang="en"/>
              <a:t>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Repetitiveness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4946575" y="1031025"/>
            <a:ext cx="34521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Collaborative filtering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Content-based filtering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Hybrid</a:t>
            </a: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Similarity </a:t>
            </a:r>
            <a:r>
              <a:rPr lang="en" sz="2400" strike="sng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semantic</a:t>
            </a:r>
            <a:endParaRPr sz="2400" strike="sng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</a:t>
            </a:r>
            <a:r>
              <a:rPr lang="en"/>
              <a:t>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Repetitiveness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88" y="852725"/>
            <a:ext cx="5167425" cy="34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43099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4013</Words>
  <Application>Microsoft Office PowerPoint</Application>
  <PresentationFormat>On-screen Show (16:9)</PresentationFormat>
  <Paragraphs>506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Raleway</vt:lpstr>
      <vt:lpstr>Lato</vt:lpstr>
      <vt:lpstr>Arial</vt:lpstr>
      <vt:lpstr>Streamline</vt:lpstr>
      <vt:lpstr>fAshIon A Personal Shopper</vt:lpstr>
      <vt:lpstr>Motivation</vt:lpstr>
      <vt:lpstr>Motivation</vt:lpstr>
      <vt:lpstr>Motivation</vt:lpstr>
      <vt:lpstr>Our Solution</vt:lpstr>
      <vt:lpstr>DEMO</vt:lpstr>
      <vt:lpstr>Outline</vt:lpstr>
      <vt:lpstr>Problem 1  Repetitiveness</vt:lpstr>
      <vt:lpstr>Problem 1  Repetitiveness</vt:lpstr>
      <vt:lpstr>Problem 2  Lack of explanations</vt:lpstr>
      <vt:lpstr>Our Model vs The Problems</vt:lpstr>
      <vt:lpstr>Data</vt:lpstr>
      <vt:lpstr>Ontology framework</vt:lpstr>
      <vt:lpstr>Word Embeddings</vt:lpstr>
      <vt:lpstr>PowerPoint Presentation</vt:lpstr>
      <vt:lpstr>PowerPoint Presentation</vt:lpstr>
      <vt:lpstr>Explanation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Survey results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A Personal Shopper</dc:title>
  <cp:lastModifiedBy>Donald Lau</cp:lastModifiedBy>
  <cp:revision>7</cp:revision>
  <dcterms:modified xsi:type="dcterms:W3CDTF">2019-06-25T09:45:59Z</dcterms:modified>
</cp:coreProperties>
</file>